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5"/>
  </p:notesMasterIdLst>
  <p:sldIdLst>
    <p:sldId id="256" r:id="rId2"/>
    <p:sldId id="271" r:id="rId3"/>
    <p:sldId id="278" r:id="rId4"/>
    <p:sldId id="279" r:id="rId5"/>
    <p:sldId id="272" r:id="rId6"/>
    <p:sldId id="273" r:id="rId7"/>
    <p:sldId id="274" r:id="rId8"/>
    <p:sldId id="275" r:id="rId9"/>
    <p:sldId id="276" r:id="rId10"/>
    <p:sldId id="277" r:id="rId11"/>
    <p:sldId id="270" r:id="rId12"/>
    <p:sldId id="258" r:id="rId13"/>
    <p:sldId id="259" r:id="rId14"/>
    <p:sldId id="261" r:id="rId15"/>
    <p:sldId id="267" r:id="rId16"/>
    <p:sldId id="265" r:id="rId17"/>
    <p:sldId id="262" r:id="rId18"/>
    <p:sldId id="260" r:id="rId19"/>
    <p:sldId id="268" r:id="rId20"/>
    <p:sldId id="263" r:id="rId21"/>
    <p:sldId id="264" r:id="rId22"/>
    <p:sldId id="269" r:id="rId23"/>
    <p:sldId id="26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9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C21CD-1BCD-3F40-8D63-B2D309B49547}" type="datetimeFigureOut">
              <a:rPr lang="en-US" smtClean="0"/>
              <a:t>4/23/18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479A4-9B26-784F-BE6D-58F587285F1A}" type="slidenum">
              <a:rPr lang="en-US" smtClean="0"/>
              <a:t>‹#›</a:t>
            </a:fld>
            <a:endParaRPr lang="en-US"/>
          </a:p>
        </p:txBody>
      </p:sp>
    </p:spTree>
    <p:extLst>
      <p:ext uri="{BB962C8B-B14F-4D97-AF65-F5344CB8AC3E}">
        <p14:creationId xmlns:p14="http://schemas.microsoft.com/office/powerpoint/2010/main" val="24815521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79A4-9B26-784F-BE6D-58F587285F1A}" type="slidenum">
              <a:rPr lang="en-US" smtClean="0"/>
              <a:t>13</a:t>
            </a:fld>
            <a:endParaRPr lang="en-US"/>
          </a:p>
        </p:txBody>
      </p:sp>
    </p:spTree>
    <p:extLst>
      <p:ext uri="{BB962C8B-B14F-4D97-AF65-F5344CB8AC3E}">
        <p14:creationId xmlns:p14="http://schemas.microsoft.com/office/powerpoint/2010/main" val="25703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Rosile, G. A.; Boje, D. M.; Carlon, D.; Downs, A.; Saylors, R. (2013). Storytelling Diamond: An Antenarrative Integration of the Six Facets of Storytelling in Organization Research </a:t>
            </a:r>
            <a:r>
              <a:rPr lang="en-US" sz="1200" kern="1200" dirty="0" err="1" smtClean="0">
                <a:solidFill>
                  <a:schemeClr val="tx1"/>
                </a:solidFill>
                <a:latin typeface="+mn-lt"/>
                <a:ea typeface="+mn-ea"/>
                <a:cs typeface="+mn-cs"/>
              </a:rPr>
              <a:t>Design.</a:t>
            </a:r>
            <a:r>
              <a:rPr lang="en-US" sz="1200" b="1" i="1" kern="1200" dirty="0" err="1" smtClean="0">
                <a:solidFill>
                  <a:schemeClr val="tx1"/>
                </a:solidFill>
                <a:latin typeface="+mn-lt"/>
                <a:ea typeface="+mn-ea"/>
                <a:cs typeface="+mn-cs"/>
              </a:rPr>
              <a:t>Organizational</a:t>
            </a:r>
            <a:r>
              <a:rPr lang="en-US" sz="1200" b="1" i="1" kern="1200" dirty="0" smtClean="0">
                <a:solidFill>
                  <a:schemeClr val="tx1"/>
                </a:solidFill>
                <a:latin typeface="+mn-lt"/>
                <a:ea typeface="+mn-ea"/>
                <a:cs typeface="+mn-cs"/>
              </a:rPr>
              <a:t> Research Methods (ORM) Journal, Volume 16 Issue 4 </a:t>
            </a:r>
          </a:p>
          <a:p>
            <a:endParaRPr lang="en-US" sz="1200" b="1"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microstoria of Burger King’s storytelling in space, time and strategic context</a:t>
            </a:r>
          </a:p>
          <a:p>
            <a:r>
              <a:rPr lang="en-US" sz="1200" kern="1200" dirty="0" smtClean="0">
                <a:solidFill>
                  <a:schemeClr val="tx1"/>
                </a:solidFill>
                <a:latin typeface="+mn-lt"/>
                <a:ea typeface="+mn-ea"/>
                <a:cs typeface="+mn-cs"/>
              </a:rPr>
              <a:t>David M Boje, Usha CV Haley, and Rohny Saylors</a:t>
            </a:r>
          </a:p>
          <a:p>
            <a:r>
              <a:rPr lang="en-US" sz="1200" kern="1200" dirty="0" smtClean="0">
                <a:solidFill>
                  <a:schemeClr val="tx1"/>
                </a:solidFill>
                <a:latin typeface="+mn-lt"/>
                <a:ea typeface="+mn-ea"/>
                <a:cs typeface="+mn-cs"/>
              </a:rPr>
              <a:t>Human Relations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Haley, U. C.; Boje, D. M. (2014). Storytelling the Internationalization of the Multinational Enterprise. Accepted on May 4th, 2014 at Journal of International Business Studies (JIBS) </a:t>
            </a:r>
            <a:endParaRPr lang="en-US" dirty="0"/>
          </a:p>
        </p:txBody>
      </p:sp>
      <p:sp>
        <p:nvSpPr>
          <p:cNvPr id="4" name="Slide Number Placeholder 3"/>
          <p:cNvSpPr>
            <a:spLocks noGrp="1"/>
          </p:cNvSpPr>
          <p:nvPr>
            <p:ph type="sldNum" sz="quarter" idx="10"/>
          </p:nvPr>
        </p:nvSpPr>
        <p:spPr/>
        <p:txBody>
          <a:bodyPr/>
          <a:lstStyle/>
          <a:p>
            <a:fld id="{0C0479A4-9B26-784F-BE6D-58F587285F1A}" type="slidenum">
              <a:rPr lang="en-US" smtClean="0"/>
              <a:t>19</a:t>
            </a:fld>
            <a:endParaRPr lang="en-US"/>
          </a:p>
        </p:txBody>
      </p:sp>
    </p:spTree>
    <p:extLst>
      <p:ext uri="{BB962C8B-B14F-4D97-AF65-F5344CB8AC3E}">
        <p14:creationId xmlns:p14="http://schemas.microsoft.com/office/powerpoint/2010/main" val="205166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7C3F878-F5E8-489B-AC8A-64F2A7E22C28}" type="datetimeFigureOut">
              <a:rPr lang="en-US" smtClean="0"/>
              <a:pPr/>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7C3F878-F5E8-489B-AC8A-64F2A7E22C28}" type="datetimeFigureOut">
              <a:rPr lang="en-US" smtClean="0"/>
              <a:pPr/>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4/23/18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4/23/18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B7C3F878-F5E8-489B-AC8A-64F2A7E22C28}" type="datetimeFigureOut">
              <a:rPr lang="en-US" smtClean="0"/>
              <a:pPr/>
              <a:t>4/23/18</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davidboje.com/Italy" TargetMode="External"/><Relationship Id="rId3" Type="http://schemas.openxmlformats.org/officeDocument/2006/relationships/hyperlink" Target="http://davidboje.com/vit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zed.aacsb.edu/articles/2018/03/the-essence-of-scholarly-impact" TargetMode="External"/><Relationship Id="rId3" Type="http://schemas.openxmlformats.org/officeDocument/2006/relationships/hyperlink" Target="http://bized.aacsb.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eteransstudies.org/journal/index.php?journal=jvs&amp;page=issue&amp;op=view&amp;path%5B%5D=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davidboje.com/Italy" TargetMode="Externa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Publish in a Top Journal and Handle Writer’s Block?</a:t>
            </a:r>
            <a:endParaRPr lang="en-US" dirty="0"/>
          </a:p>
        </p:txBody>
      </p:sp>
      <p:sp>
        <p:nvSpPr>
          <p:cNvPr id="3" name="Subtitle 2"/>
          <p:cNvSpPr>
            <a:spLocks noGrp="1"/>
          </p:cNvSpPr>
          <p:nvPr>
            <p:ph type="subTitle" idx="1"/>
          </p:nvPr>
        </p:nvSpPr>
        <p:spPr>
          <a:xfrm>
            <a:off x="571500" y="4419600"/>
            <a:ext cx="8139372" cy="2013874"/>
          </a:xfrm>
        </p:spPr>
        <p:txBody>
          <a:bodyPr>
            <a:normAutofit fontScale="70000" lnSpcReduction="20000"/>
          </a:bodyPr>
          <a:lstStyle/>
          <a:p>
            <a:r>
              <a:rPr lang="en-US" dirty="0" smtClean="0"/>
              <a:t>David M. Boje, Ph.D.</a:t>
            </a:r>
          </a:p>
          <a:p>
            <a:r>
              <a:rPr lang="en-US" dirty="0" smtClean="0"/>
              <a:t>Regents Professor, New Mexico State University</a:t>
            </a:r>
          </a:p>
          <a:p>
            <a:endParaRPr lang="en-US" dirty="0" smtClean="0"/>
          </a:p>
          <a:p>
            <a:r>
              <a:rPr lang="en-US" sz="3800" dirty="0"/>
              <a:t>Slides &amp; books to download at </a:t>
            </a:r>
            <a:r>
              <a:rPr lang="en-US" sz="3800" b="1" dirty="0">
                <a:hlinkClick r:id="rId2"/>
              </a:rPr>
              <a:t>http://davidboje.com/</a:t>
            </a:r>
            <a:r>
              <a:rPr lang="en-US" sz="3800" b="1" dirty="0" smtClean="0">
                <a:hlinkClick r:id="rId2"/>
              </a:rPr>
              <a:t>Italy</a:t>
            </a:r>
            <a:endParaRPr lang="en-US" sz="3800" b="1" dirty="0" smtClean="0"/>
          </a:p>
          <a:p>
            <a:endParaRPr lang="en-US" sz="3000" b="1" dirty="0" smtClean="0"/>
          </a:p>
          <a:p>
            <a:r>
              <a:rPr lang="en-US" sz="3000" b="1" dirty="0" smtClean="0"/>
              <a:t>Vita at </a:t>
            </a:r>
            <a:r>
              <a:rPr lang="en-US" sz="3000" b="1" dirty="0" smtClean="0">
                <a:hlinkClick r:id="rId3"/>
              </a:rPr>
              <a:t>http://davidboje.com/vita</a:t>
            </a:r>
            <a:r>
              <a:rPr lang="en-US" sz="3000" b="1" dirty="0" smtClean="0"/>
              <a:t>  </a:t>
            </a:r>
            <a:endParaRPr lang="en-US" sz="3000" b="1" dirty="0"/>
          </a:p>
          <a:p>
            <a:endParaRPr lang="en-US" dirty="0"/>
          </a:p>
        </p:txBody>
      </p:sp>
    </p:spTree>
    <p:extLst>
      <p:ext uri="{BB962C8B-B14F-4D97-AF65-F5344CB8AC3E}">
        <p14:creationId xmlns:p14="http://schemas.microsoft.com/office/powerpoint/2010/main" val="39179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step 2</a:t>
            </a:r>
            <a:endParaRPr lang="en-US" dirty="0"/>
          </a:p>
        </p:txBody>
      </p:sp>
      <p:sp>
        <p:nvSpPr>
          <p:cNvPr id="3" name="Content Placeholder 2"/>
          <p:cNvSpPr>
            <a:spLocks noGrp="1"/>
          </p:cNvSpPr>
          <p:nvPr>
            <p:ph idx="1"/>
          </p:nvPr>
        </p:nvSpPr>
        <p:spPr/>
        <p:txBody>
          <a:bodyPr/>
          <a:lstStyle/>
          <a:p>
            <a:pPr marL="0" indent="0">
              <a:buNone/>
            </a:pPr>
            <a:r>
              <a:rPr lang="en-US" dirty="0"/>
              <a:t>The second step is to develop apparatuses such as counter accounts, hidden costs, and qualimetric that can be the basis of a new learning organization praxis (defined as theory plus methodology in action) that can possible address planetary boundaries being transgressed by current wave of globalization (i.e. Post-Fordism morphed into Liquid Modernity).</a:t>
            </a:r>
          </a:p>
          <a:p>
            <a:pPr marL="0" indent="0">
              <a:buNone/>
            </a:pPr>
            <a:endParaRPr lang="en-US" dirty="0"/>
          </a:p>
        </p:txBody>
      </p:sp>
    </p:spTree>
    <p:extLst>
      <p:ext uri="{BB962C8B-B14F-4D97-AF65-F5344CB8AC3E}">
        <p14:creationId xmlns:p14="http://schemas.microsoft.com/office/powerpoint/2010/main" val="368791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pPr algn="ctr"/>
            <a:r>
              <a:rPr lang="en-US" dirty="0">
                <a:hlinkClick r:id="rId2"/>
              </a:rPr>
              <a:t>The Essence of Scholarly Impact | </a:t>
            </a:r>
            <a:r>
              <a:rPr lang="en-US" sz="2700" dirty="0">
                <a:hlinkClick r:id="rId2"/>
              </a:rPr>
              <a:t>BizEd </a:t>
            </a:r>
            <a:r>
              <a:rPr lang="en-US" sz="2700" dirty="0" smtClean="0">
                <a:hlinkClick r:id="rId2"/>
              </a:rPr>
              <a:t>Magazine</a:t>
            </a:r>
            <a:r>
              <a:rPr lang="en-US" sz="2700" dirty="0" smtClean="0"/>
              <a:t> </a:t>
            </a:r>
            <a:r>
              <a:rPr lang="en-US" sz="2700" u="sng" dirty="0" smtClean="0">
                <a:hlinkClick r:id="rId3"/>
              </a:rPr>
              <a:t>bized.aacsb.edu</a:t>
            </a:r>
            <a:r>
              <a:rPr lang="en-US" sz="2700" u="sng" dirty="0"/>
              <a:t/>
            </a:r>
            <a:br>
              <a:rPr lang="en-US" sz="2700" u="sng" dirty="0"/>
            </a:br>
            <a:endParaRPr lang="en-US" sz="2700" dirty="0"/>
          </a:p>
        </p:txBody>
      </p:sp>
      <p:sp>
        <p:nvSpPr>
          <p:cNvPr id="3" name="Content Placeholder 2"/>
          <p:cNvSpPr>
            <a:spLocks noGrp="1"/>
          </p:cNvSpPr>
          <p:nvPr>
            <p:ph idx="1"/>
          </p:nvPr>
        </p:nvSpPr>
        <p:spPr/>
        <p:txBody>
          <a:bodyPr>
            <a:normAutofit fontScale="85000" lnSpcReduction="20000"/>
          </a:bodyPr>
          <a:lstStyle/>
          <a:p>
            <a:r>
              <a:rPr lang="en-US" dirty="0" smtClean="0"/>
              <a:t>WHAT </a:t>
            </a:r>
            <a:r>
              <a:rPr lang="en-US" dirty="0"/>
              <a:t>IS THE MEANING of scholarly impact? How can researchers know when they’ve achieved it, and how can their schools best reward it? These nuanced questions are the subject of a project from the Academy of Management (AOM</a:t>
            </a:r>
            <a:r>
              <a:rPr lang="en-US" dirty="0" smtClean="0"/>
              <a:t>)</a:t>
            </a:r>
          </a:p>
          <a:p>
            <a:r>
              <a:rPr lang="en-US" dirty="0"/>
              <a:t>Top 5</a:t>
            </a:r>
            <a:r>
              <a:rPr lang="en-US" dirty="0" smtClean="0"/>
              <a:t> indications </a:t>
            </a:r>
            <a:r>
              <a:rPr lang="en-US" dirty="0"/>
              <a:t>include publication in top-tier journals, citations by other researchers, use as the basis of a scholarly book, ability to attract competitive grants, and publication in practitioner-focused outlets</a:t>
            </a:r>
            <a:r>
              <a:rPr lang="en-US" dirty="0" smtClean="0"/>
              <a:t>.</a:t>
            </a:r>
            <a:r>
              <a:rPr lang="en-US" dirty="0"/>
              <a:t> </a:t>
            </a:r>
            <a:endParaRPr lang="en-US" dirty="0" smtClean="0"/>
          </a:p>
          <a:p>
            <a:r>
              <a:rPr lang="en-US" dirty="0" smtClean="0"/>
              <a:t>BUT majority </a:t>
            </a:r>
            <a:r>
              <a:rPr lang="en-US" dirty="0"/>
              <a:t>of respondents find that journal lists, journal rankings, &amp;</a:t>
            </a:r>
            <a:r>
              <a:rPr lang="en-US" dirty="0" smtClean="0"/>
              <a:t> </a:t>
            </a:r>
            <a:r>
              <a:rPr lang="en-US" dirty="0"/>
              <a:t>impact </a:t>
            </a:r>
            <a:r>
              <a:rPr lang="en-US" dirty="0" smtClean="0"/>
              <a:t>factors </a:t>
            </a:r>
            <a:r>
              <a:rPr lang="en-US" dirty="0"/>
              <a:t>“definitely” or “probably” do not reflect journal quality or scholarly impact</a:t>
            </a:r>
            <a:r>
              <a:rPr lang="en-US" dirty="0" smtClean="0"/>
              <a:t>, BUT </a:t>
            </a:r>
            <a:r>
              <a:rPr lang="en-US" dirty="0"/>
              <a:t>measures are still used widely by academic institutions to evaluate faculty contributions</a:t>
            </a:r>
            <a:r>
              <a:rPr lang="en-US" dirty="0" smtClean="0"/>
              <a:t>. TIME FOR A CHANGE</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11</a:t>
            </a:fld>
            <a:endParaRPr lang="en-US"/>
          </a:p>
        </p:txBody>
      </p:sp>
    </p:spTree>
    <p:extLst>
      <p:ext uri="{BB962C8B-B14F-4D97-AF65-F5344CB8AC3E}">
        <p14:creationId xmlns:p14="http://schemas.microsoft.com/office/powerpoint/2010/main" val="339435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Writer’s Block</a:t>
            </a:r>
            <a:endParaRPr lang="en-US" dirty="0"/>
          </a:p>
        </p:txBody>
      </p:sp>
      <p:sp>
        <p:nvSpPr>
          <p:cNvPr id="3" name="Content Placeholder 2"/>
          <p:cNvSpPr>
            <a:spLocks noGrp="1"/>
          </p:cNvSpPr>
          <p:nvPr>
            <p:ph idx="1"/>
          </p:nvPr>
        </p:nvSpPr>
        <p:spPr>
          <a:xfrm>
            <a:off x="282020" y="1766510"/>
            <a:ext cx="8229600" cy="1357731"/>
          </a:xfrm>
        </p:spPr>
        <p:txBody>
          <a:bodyPr>
            <a:normAutofit lnSpcReduction="10000"/>
          </a:bodyPr>
          <a:lstStyle/>
          <a:p>
            <a:r>
              <a:rPr lang="en-US" dirty="0" smtClean="0"/>
              <a:t>Most editor’s ‘HOW TO PUBLISH’ events give everyone writer’s block</a:t>
            </a:r>
          </a:p>
          <a:p>
            <a:r>
              <a:rPr lang="en-US" dirty="0" smtClean="0"/>
              <a:t>The editor gets in-your-head and blocks everything creative</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12</a:t>
            </a:fld>
            <a:endParaRPr lang="en-US"/>
          </a:p>
        </p:txBody>
      </p:sp>
      <p:pic>
        <p:nvPicPr>
          <p:cNvPr id="5" name="Picture 4"/>
          <p:cNvPicPr>
            <a:picLocks noChangeAspect="1"/>
          </p:cNvPicPr>
          <p:nvPr/>
        </p:nvPicPr>
        <p:blipFill>
          <a:blip r:embed="rId2"/>
          <a:stretch>
            <a:fillRect/>
          </a:stretch>
        </p:blipFill>
        <p:spPr>
          <a:xfrm>
            <a:off x="2934254" y="3197254"/>
            <a:ext cx="3517345" cy="3552874"/>
          </a:xfrm>
          <a:prstGeom prst="rect">
            <a:avLst/>
          </a:prstGeom>
        </p:spPr>
      </p:pic>
    </p:spTree>
    <p:extLst>
      <p:ext uri="{BB962C8B-B14F-4D97-AF65-F5344CB8AC3E}">
        <p14:creationId xmlns:p14="http://schemas.microsoft.com/office/powerpoint/2010/main" val="265460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7" y="0"/>
            <a:ext cx="8848921" cy="1449602"/>
          </a:xfrm>
        </p:spPr>
        <p:txBody>
          <a:bodyPr>
            <a:noAutofit/>
          </a:bodyPr>
          <a:lstStyle/>
          <a:p>
            <a:r>
              <a:rPr lang="en-US" sz="2800" b="1" dirty="0" smtClean="0"/>
              <a:t>University wants Impact Factors, and it gives me writer’s block to focus on SHORT TERM H-Index &amp; i10-Index</a:t>
            </a:r>
            <a:endParaRPr lang="en-US" sz="2800" b="1" dirty="0"/>
          </a:p>
        </p:txBody>
      </p:sp>
      <p:sp>
        <p:nvSpPr>
          <p:cNvPr id="8" name="Slide Number Placeholder 7"/>
          <p:cNvSpPr>
            <a:spLocks noGrp="1"/>
          </p:cNvSpPr>
          <p:nvPr>
            <p:ph type="sldNum" sz="quarter" idx="12"/>
          </p:nvPr>
        </p:nvSpPr>
        <p:spPr/>
        <p:txBody>
          <a:bodyPr/>
          <a:lstStyle/>
          <a:p>
            <a:fld id="{D12AA694-00EB-4F4B-AABB-6F50FB178914}" type="slidenum">
              <a:rPr lang="en-US" smtClean="0"/>
              <a:t>13</a:t>
            </a:fld>
            <a:endParaRPr lang="en-US"/>
          </a:p>
        </p:txBody>
      </p:sp>
      <p:pic>
        <p:nvPicPr>
          <p:cNvPr id="3" name="Picture 2"/>
          <p:cNvPicPr>
            <a:picLocks noChangeAspect="1"/>
          </p:cNvPicPr>
          <p:nvPr/>
        </p:nvPicPr>
        <p:blipFill>
          <a:blip r:embed="rId3"/>
          <a:stretch>
            <a:fillRect/>
          </a:stretch>
        </p:blipFill>
        <p:spPr>
          <a:xfrm>
            <a:off x="13804" y="3161828"/>
            <a:ext cx="8848920" cy="3589179"/>
          </a:xfrm>
          <a:prstGeom prst="rect">
            <a:avLst/>
          </a:prstGeom>
        </p:spPr>
      </p:pic>
      <p:sp>
        <p:nvSpPr>
          <p:cNvPr id="5" name="Rectangle 4"/>
          <p:cNvSpPr/>
          <p:nvPr/>
        </p:nvSpPr>
        <p:spPr>
          <a:xfrm>
            <a:off x="165658" y="1449602"/>
            <a:ext cx="8697066" cy="923330"/>
          </a:xfrm>
          <a:prstGeom prst="rect">
            <a:avLst/>
          </a:prstGeom>
          <a:solidFill>
            <a:schemeClr val="tx2">
              <a:lumMod val="10000"/>
              <a:lumOff val="90000"/>
            </a:schemeClr>
          </a:solidFill>
        </p:spPr>
        <p:txBody>
          <a:bodyPr wrap="square">
            <a:spAutoFit/>
          </a:bodyPr>
          <a:lstStyle/>
          <a:p>
            <a:r>
              <a:rPr lang="en-US" dirty="0"/>
              <a:t>h-</a:t>
            </a:r>
            <a:r>
              <a:rPr lang="en-US" dirty="0" smtClean="0"/>
              <a:t>index, </a:t>
            </a:r>
            <a:r>
              <a:rPr lang="en-US" dirty="0"/>
              <a:t>author-level </a:t>
            </a:r>
            <a:r>
              <a:rPr lang="en-US" dirty="0" smtClean="0"/>
              <a:t>metric, measures both </a:t>
            </a:r>
            <a:r>
              <a:rPr lang="en-US" dirty="0"/>
              <a:t>productivity &amp;</a:t>
            </a:r>
            <a:r>
              <a:rPr lang="en-US" dirty="0" smtClean="0"/>
              <a:t> </a:t>
            </a:r>
            <a:r>
              <a:rPr lang="en-US" dirty="0"/>
              <a:t>citation impact </a:t>
            </a:r>
            <a:r>
              <a:rPr lang="en-US" dirty="0" smtClean="0"/>
              <a:t>of </a:t>
            </a:r>
            <a:r>
              <a:rPr lang="en-US" dirty="0"/>
              <a:t>publications </a:t>
            </a:r>
            <a:r>
              <a:rPr lang="en-US" dirty="0" smtClean="0"/>
              <a:t>of </a:t>
            </a:r>
            <a:r>
              <a:rPr lang="en-US" dirty="0"/>
              <a:t>scientist or scholar. </a:t>
            </a:r>
            <a:r>
              <a:rPr lang="en-US" dirty="0" smtClean="0"/>
              <a:t>Index </a:t>
            </a:r>
            <a:r>
              <a:rPr lang="en-US" dirty="0"/>
              <a:t>based </a:t>
            </a:r>
            <a:r>
              <a:rPr lang="en-US" dirty="0" smtClean="0"/>
              <a:t>on </a:t>
            </a:r>
            <a:r>
              <a:rPr lang="en-US" dirty="0"/>
              <a:t>scientist's most cited papers &amp;</a:t>
            </a:r>
            <a:r>
              <a:rPr lang="en-US" dirty="0" smtClean="0"/>
              <a:t> </a:t>
            </a:r>
            <a:r>
              <a:rPr lang="en-US" dirty="0"/>
              <a:t>the number of citations that they have received in other publications</a:t>
            </a:r>
          </a:p>
        </p:txBody>
      </p:sp>
      <p:sp>
        <p:nvSpPr>
          <p:cNvPr id="6" name="Rectangle 5"/>
          <p:cNvSpPr/>
          <p:nvPr/>
        </p:nvSpPr>
        <p:spPr>
          <a:xfrm>
            <a:off x="165658" y="2306187"/>
            <a:ext cx="8697066" cy="646331"/>
          </a:xfrm>
          <a:prstGeom prst="rect">
            <a:avLst/>
          </a:prstGeom>
          <a:solidFill>
            <a:srgbClr val="F0EDE1"/>
          </a:solidFill>
        </p:spPr>
        <p:txBody>
          <a:bodyPr wrap="square">
            <a:spAutoFit/>
          </a:bodyPr>
          <a:lstStyle/>
          <a:p>
            <a:endParaRPr lang="en-US" dirty="0"/>
          </a:p>
          <a:p>
            <a:r>
              <a:rPr lang="en-US" dirty="0" smtClean="0"/>
              <a:t>i10 </a:t>
            </a:r>
            <a:r>
              <a:rPr lang="en-US" dirty="0"/>
              <a:t>index refers to the number of paper with 10 or more citations</a:t>
            </a:r>
          </a:p>
        </p:txBody>
      </p:sp>
    </p:spTree>
    <p:extLst>
      <p:ext uri="{BB962C8B-B14F-4D97-AF65-F5344CB8AC3E}">
        <p14:creationId xmlns:p14="http://schemas.microsoft.com/office/powerpoint/2010/main" val="277341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534" y="2073094"/>
            <a:ext cx="8765366" cy="4569567"/>
          </a:xfrm>
          <a:prstGeom prst="rect">
            <a:avLst/>
          </a:prstGeom>
        </p:spPr>
      </p:pic>
      <p:sp>
        <p:nvSpPr>
          <p:cNvPr id="5" name="Title 1"/>
          <p:cNvSpPr>
            <a:spLocks noGrp="1"/>
          </p:cNvSpPr>
          <p:nvPr>
            <p:ph type="title"/>
          </p:nvPr>
        </p:nvSpPr>
        <p:spPr>
          <a:xfrm>
            <a:off x="457200" y="349673"/>
            <a:ext cx="8229600" cy="990600"/>
          </a:xfrm>
        </p:spPr>
        <p:txBody>
          <a:bodyPr>
            <a:normAutofit fontScale="90000"/>
          </a:bodyPr>
          <a:lstStyle/>
          <a:p>
            <a:r>
              <a:rPr lang="en-US" dirty="0" smtClean="0"/>
              <a:t>You are your Numeric? </a:t>
            </a:r>
            <a:r>
              <a:rPr lang="mr-IN" dirty="0" smtClean="0"/>
              <a:t>–</a:t>
            </a:r>
            <a:r>
              <a:rPr lang="en-US" dirty="0" smtClean="0"/>
              <a:t> give me writers block</a:t>
            </a:r>
            <a:endParaRPr lang="en-US" dirty="0"/>
          </a:p>
        </p:txBody>
      </p:sp>
      <p:sp>
        <p:nvSpPr>
          <p:cNvPr id="3" name="Slide Number Placeholder 2"/>
          <p:cNvSpPr>
            <a:spLocks noGrp="1"/>
          </p:cNvSpPr>
          <p:nvPr>
            <p:ph type="sldNum" sz="quarter" idx="12"/>
          </p:nvPr>
        </p:nvSpPr>
        <p:spPr/>
        <p:txBody>
          <a:bodyPr/>
          <a:lstStyle/>
          <a:p>
            <a:fld id="{D12AA694-00EB-4F4B-AABB-6F50FB178914}" type="slidenum">
              <a:rPr lang="en-US" smtClean="0"/>
              <a:t>14</a:t>
            </a:fld>
            <a:endParaRPr lang="en-US"/>
          </a:p>
        </p:txBody>
      </p:sp>
    </p:spTree>
    <p:extLst>
      <p:ext uri="{BB962C8B-B14F-4D97-AF65-F5344CB8AC3E}">
        <p14:creationId xmlns:p14="http://schemas.microsoft.com/office/powerpoint/2010/main" val="299038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097" y="274638"/>
            <a:ext cx="8867903" cy="733181"/>
          </a:xfrm>
        </p:spPr>
        <p:txBody>
          <a:bodyPr/>
          <a:lstStyle/>
          <a:p>
            <a:r>
              <a:rPr lang="en-US" dirty="0" smtClean="0"/>
              <a:t>Story of Academy of Management Publication</a:t>
            </a:r>
            <a:endParaRPr lang="en-US" dirty="0"/>
          </a:p>
        </p:txBody>
      </p:sp>
      <p:sp>
        <p:nvSpPr>
          <p:cNvPr id="3" name="Content Placeholder 2"/>
          <p:cNvSpPr>
            <a:spLocks noGrp="1"/>
          </p:cNvSpPr>
          <p:nvPr>
            <p:ph idx="1"/>
          </p:nvPr>
        </p:nvSpPr>
        <p:spPr>
          <a:xfrm>
            <a:off x="276097" y="1905000"/>
            <a:ext cx="8738482" cy="4721754"/>
          </a:xfrm>
        </p:spPr>
        <p:txBody>
          <a:bodyPr>
            <a:normAutofit fontScale="92500" lnSpcReduction="10000"/>
          </a:bodyPr>
          <a:lstStyle/>
          <a:p>
            <a:r>
              <a:rPr lang="en-US" dirty="0" smtClean="0"/>
              <a:t>In my field, one of the top-ranked is ACADEMY OF MANAGEMENT JOURNAL took about 7 years to get published </a:t>
            </a:r>
          </a:p>
          <a:p>
            <a:r>
              <a:rPr lang="en-US" dirty="0" smtClean="0"/>
              <a:t>Story of the Disney as Tamara-Land article </a:t>
            </a:r>
          </a:p>
          <a:p>
            <a:pPr lvl="1"/>
            <a:r>
              <a:rPr lang="en-US" dirty="0" smtClean="0"/>
              <a:t>Presented it and a a consulting editor saw it, and I sent it, but they gave it to their doctoral class instead of submitting it &amp; I waited</a:t>
            </a:r>
          </a:p>
          <a:p>
            <a:pPr lvl="1"/>
            <a:r>
              <a:rPr lang="en-US" dirty="0" smtClean="0"/>
              <a:t>Two years to do 3 R&amp;R’s with first editor who chose knowledgeable reviewers, then accepted, BUT</a:t>
            </a:r>
          </a:p>
          <a:p>
            <a:pPr lvl="1"/>
            <a:r>
              <a:rPr lang="en-US" sz="2800" dirty="0" smtClean="0"/>
              <a:t>Another 18 </a:t>
            </a:r>
            <a:r>
              <a:rPr lang="en-US" sz="2800" dirty="0" err="1" smtClean="0"/>
              <a:t>monts</a:t>
            </a:r>
            <a:r>
              <a:rPr lang="en-US" sz="2800" dirty="0" smtClean="0"/>
              <a:t> when </a:t>
            </a:r>
            <a:r>
              <a:rPr lang="en-US" sz="2800" dirty="0" smtClean="0">
                <a:sym typeface="Wingdings"/>
              </a:rPr>
              <a:t></a:t>
            </a:r>
            <a:r>
              <a:rPr lang="en-US" sz="2800" dirty="0" smtClean="0"/>
              <a:t>New Editor  said ‘Wait I have never accepted a qualitative article in my career’ so it must be reviewed again and pass: 4 R&amp;R’s, PLUS another extensive R&amp;R 75 item edit for language he did not know</a:t>
            </a:r>
            <a:endParaRPr lang="en-US" sz="2800" dirty="0"/>
          </a:p>
        </p:txBody>
      </p:sp>
    </p:spTree>
    <p:extLst>
      <p:ext uri="{BB962C8B-B14F-4D97-AF65-F5344CB8AC3E}">
        <p14:creationId xmlns:p14="http://schemas.microsoft.com/office/powerpoint/2010/main" val="295405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overcome writer’s block?</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I need a</a:t>
            </a:r>
            <a:r>
              <a:rPr lang="en-US" b="1" i="1" dirty="0" smtClean="0"/>
              <a:t> spacetimemattering </a:t>
            </a:r>
            <a:r>
              <a:rPr lang="en-US" dirty="0" smtClean="0"/>
              <a:t>of CREATING</a:t>
            </a:r>
          </a:p>
          <a:p>
            <a:pPr marL="457200" indent="-457200">
              <a:buFont typeface="+mj-lt"/>
              <a:buAutoNum type="arabicPeriod"/>
            </a:pPr>
            <a:r>
              <a:rPr lang="en-US" dirty="0" smtClean="0"/>
              <a:t>Find a place to meditate and write EVERYDAY (or find change of scenery)</a:t>
            </a:r>
          </a:p>
          <a:p>
            <a:pPr lvl="1"/>
            <a:r>
              <a:rPr lang="en-US" dirty="0" smtClean="0"/>
              <a:t>Write about what comes to mind</a:t>
            </a:r>
          </a:p>
          <a:p>
            <a:pPr marL="457200" indent="-457200">
              <a:buFont typeface="+mj-lt"/>
              <a:buAutoNum type="arabicPeriod"/>
            </a:pPr>
            <a:r>
              <a:rPr lang="en-US" dirty="0" smtClean="0"/>
              <a:t>Have your special time to meditate and then write in the middle </a:t>
            </a:r>
            <a:r>
              <a:rPr lang="mr-IN" dirty="0" smtClean="0"/>
              <a:t>–</a:t>
            </a:r>
            <a:r>
              <a:rPr lang="en-US" dirty="0" smtClean="0"/>
              <a:t> jump to the middle and the beginning will come</a:t>
            </a:r>
          </a:p>
          <a:p>
            <a:pPr marL="457200" indent="-457200">
              <a:buFont typeface="+mj-lt"/>
              <a:buAutoNum type="arabicPeriod"/>
            </a:pPr>
            <a:r>
              <a:rPr lang="en-US" dirty="0" smtClean="0"/>
              <a:t>Mattering with Good tools</a:t>
            </a:r>
          </a:p>
          <a:p>
            <a:pPr marL="457200" indent="-457200">
              <a:buFont typeface="+mj-lt"/>
              <a:buAutoNum type="arabicPeriod"/>
            </a:pPr>
            <a:r>
              <a:rPr lang="en-US" dirty="0" smtClean="0"/>
              <a:t>Get in touch with your muse</a:t>
            </a:r>
          </a:p>
          <a:p>
            <a:pPr marL="457200" indent="-457200">
              <a:buAutoNum type="arabicPeriod"/>
            </a:pPr>
            <a:r>
              <a:rPr lang="en-US" dirty="0" smtClean="0"/>
              <a:t>Note-booking before computer-writing</a:t>
            </a: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16</a:t>
            </a:fld>
            <a:endParaRPr lang="en-US"/>
          </a:p>
        </p:txBody>
      </p:sp>
    </p:spTree>
    <p:extLst>
      <p:ext uri="{BB962C8B-B14F-4D97-AF65-F5344CB8AC3E}">
        <p14:creationId xmlns:p14="http://schemas.microsoft.com/office/powerpoint/2010/main" val="210458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31" y="1524000"/>
            <a:ext cx="5557293" cy="5334000"/>
          </a:xfrm>
        </p:spPr>
        <p:txBody>
          <a:bodyPr>
            <a:noAutofit/>
          </a:bodyPr>
          <a:lstStyle/>
          <a:p>
            <a:r>
              <a:rPr lang="en-US" sz="3600" dirty="0" smtClean="0"/>
              <a:t>1. Give yourself permission to write first, edit later </a:t>
            </a:r>
            <a:br>
              <a:rPr lang="en-US" sz="3600" dirty="0" smtClean="0"/>
            </a:br>
            <a:r>
              <a:rPr lang="en-US" sz="3600" dirty="0" smtClean="0"/>
              <a:t>2. Have place &amp; time to write each day</a:t>
            </a:r>
            <a:br>
              <a:rPr lang="en-US" sz="3600" dirty="0" smtClean="0"/>
            </a:br>
            <a:r>
              <a:rPr lang="en-US" sz="3600" dirty="0" smtClean="0"/>
              <a:t>3. Write </a:t>
            </a:r>
            <a:r>
              <a:rPr lang="en-US" sz="3600" dirty="0"/>
              <a:t>FAST as much as you can in 5 minutes</a:t>
            </a:r>
            <a:br>
              <a:rPr lang="en-US" sz="3600" dirty="0"/>
            </a:br>
            <a:r>
              <a:rPr lang="en-US" sz="3600" dirty="0" smtClean="0"/>
              <a:t>4. Turn idea into a living story</a:t>
            </a:r>
            <a:br>
              <a:rPr lang="en-US" sz="3600" dirty="0" smtClean="0"/>
            </a:br>
            <a:endParaRPr lang="en-US" sz="3600" dirty="0"/>
          </a:p>
        </p:txBody>
      </p:sp>
      <p:sp>
        <p:nvSpPr>
          <p:cNvPr id="4" name="Slide Number Placeholder 3"/>
          <p:cNvSpPr>
            <a:spLocks noGrp="1"/>
          </p:cNvSpPr>
          <p:nvPr>
            <p:ph type="sldNum" sz="quarter" idx="12"/>
          </p:nvPr>
        </p:nvSpPr>
        <p:spPr/>
        <p:txBody>
          <a:bodyPr/>
          <a:lstStyle/>
          <a:p>
            <a:fld id="{D12AA694-00EB-4F4B-AABB-6F50FB178914}" type="slidenum">
              <a:rPr lang="en-US" smtClean="0"/>
              <a:t>17</a:t>
            </a:fld>
            <a:endParaRPr lang="en-US"/>
          </a:p>
        </p:txBody>
      </p:sp>
      <p:pic>
        <p:nvPicPr>
          <p:cNvPr id="8" name="Picture 7"/>
          <p:cNvPicPr>
            <a:picLocks noChangeAspect="1"/>
          </p:cNvPicPr>
          <p:nvPr/>
        </p:nvPicPr>
        <p:blipFill>
          <a:blip r:embed="rId2"/>
          <a:stretch>
            <a:fillRect/>
          </a:stretch>
        </p:blipFill>
        <p:spPr>
          <a:xfrm>
            <a:off x="5688821" y="1524000"/>
            <a:ext cx="3150379" cy="2422855"/>
          </a:xfrm>
          <a:prstGeom prst="rect">
            <a:avLst/>
          </a:prstGeom>
        </p:spPr>
      </p:pic>
      <p:sp>
        <p:nvSpPr>
          <p:cNvPr id="9" name="Title 1"/>
          <p:cNvSpPr txBox="1">
            <a:spLocks/>
          </p:cNvSpPr>
          <p:nvPr/>
        </p:nvSpPr>
        <p:spPr>
          <a:xfrm>
            <a:off x="430136" y="1905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What to do about Writer’s Block</a:t>
            </a:r>
            <a:endParaRPr lang="en-US" dirty="0"/>
          </a:p>
        </p:txBody>
      </p:sp>
      <p:sp>
        <p:nvSpPr>
          <p:cNvPr id="10" name="Rectangle 9"/>
          <p:cNvSpPr/>
          <p:nvPr/>
        </p:nvSpPr>
        <p:spPr>
          <a:xfrm>
            <a:off x="5576544" y="4186180"/>
            <a:ext cx="3792360" cy="1384995"/>
          </a:xfrm>
          <a:prstGeom prst="rect">
            <a:avLst/>
          </a:prstGeom>
        </p:spPr>
        <p:txBody>
          <a:bodyPr wrap="square">
            <a:spAutoFit/>
          </a:bodyPr>
          <a:lstStyle/>
          <a:p>
            <a:r>
              <a:rPr lang="en-US" sz="2800" dirty="0" smtClean="0"/>
              <a:t>Our need </a:t>
            </a:r>
            <a:r>
              <a:rPr lang="en-US" sz="2800" dirty="0"/>
              <a:t>to be perfect blocks </a:t>
            </a:r>
            <a:r>
              <a:rPr lang="en-US" sz="2800" dirty="0" smtClean="0"/>
              <a:t>our </a:t>
            </a:r>
            <a:r>
              <a:rPr lang="en-US" sz="2800" dirty="0"/>
              <a:t>CREATIVE STORY-FLOW</a:t>
            </a:r>
          </a:p>
        </p:txBody>
      </p:sp>
    </p:spTree>
    <p:extLst>
      <p:ext uri="{BB962C8B-B14F-4D97-AF65-F5344CB8AC3E}">
        <p14:creationId xmlns:p14="http://schemas.microsoft.com/office/powerpoint/2010/main" val="1031120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15" y="326566"/>
            <a:ext cx="8198483" cy="1104161"/>
          </a:xfrm>
        </p:spPr>
        <p:txBody>
          <a:bodyPr>
            <a:normAutofit/>
          </a:bodyPr>
          <a:lstStyle/>
          <a:p>
            <a:r>
              <a:rPr lang="en-US" sz="3200" dirty="0" smtClean="0"/>
              <a:t>You are your Citation Impact on Jan 17 2018 </a:t>
            </a:r>
            <a:r>
              <a:rPr lang="mr-IN" sz="3200" dirty="0" smtClean="0"/>
              <a:t>–</a:t>
            </a:r>
            <a:r>
              <a:rPr lang="en-US" sz="3200" dirty="0" smtClean="0"/>
              <a:t> give me writers block</a:t>
            </a:r>
            <a:endParaRPr lang="en-US" sz="3200" dirty="0"/>
          </a:p>
        </p:txBody>
      </p:sp>
      <p:sp>
        <p:nvSpPr>
          <p:cNvPr id="4" name="Rectangle 3"/>
          <p:cNvSpPr/>
          <p:nvPr/>
        </p:nvSpPr>
        <p:spPr>
          <a:xfrm>
            <a:off x="1255453" y="1786502"/>
            <a:ext cx="6306458" cy="1200328"/>
          </a:xfrm>
          <a:prstGeom prst="rect">
            <a:avLst/>
          </a:prstGeom>
        </p:spPr>
        <p:txBody>
          <a:bodyPr wrap="square">
            <a:spAutoFit/>
          </a:bodyPr>
          <a:lstStyle/>
          <a:p>
            <a:r>
              <a:rPr lang="en-US" sz="2400" dirty="0"/>
              <a:t>Boje, D. M. (2001). Narrative methods for organizational &amp; communication research. Sage</a:t>
            </a:r>
            <a:r>
              <a:rPr lang="en-US" sz="2400" dirty="0" smtClean="0"/>
              <a:t>. </a:t>
            </a:r>
            <a:r>
              <a:rPr lang="en-US" sz="2400" b="1" dirty="0" smtClean="0"/>
              <a:t>Cited by 2191</a:t>
            </a:r>
            <a:endParaRPr lang="en-US" sz="2400" dirty="0"/>
          </a:p>
        </p:txBody>
      </p:sp>
      <p:sp>
        <p:nvSpPr>
          <p:cNvPr id="5" name="Rectangle 4"/>
          <p:cNvSpPr/>
          <p:nvPr/>
        </p:nvSpPr>
        <p:spPr>
          <a:xfrm>
            <a:off x="1187822" y="2986830"/>
            <a:ext cx="6306458" cy="1569660"/>
          </a:xfrm>
          <a:prstGeom prst="rect">
            <a:avLst/>
          </a:prstGeom>
        </p:spPr>
        <p:txBody>
          <a:bodyPr wrap="square">
            <a:spAutoFit/>
          </a:bodyPr>
          <a:lstStyle/>
          <a:p>
            <a:r>
              <a:rPr lang="en-US" sz="2400" dirty="0"/>
              <a:t>Boje, D. M. (1991). The storytelling organization: A study of story performance in an office-supply firm. Administrative science quarterly, 106-126</a:t>
            </a:r>
            <a:r>
              <a:rPr lang="en-US" sz="2400" dirty="0" smtClean="0"/>
              <a:t>. </a:t>
            </a:r>
            <a:r>
              <a:rPr lang="en-US" sz="2400" b="1" dirty="0" smtClean="0"/>
              <a:t>Cited by 2050</a:t>
            </a:r>
            <a:endParaRPr lang="en-US" sz="2400" dirty="0"/>
          </a:p>
        </p:txBody>
      </p:sp>
      <p:sp>
        <p:nvSpPr>
          <p:cNvPr id="6" name="Rectangle 5"/>
          <p:cNvSpPr/>
          <p:nvPr/>
        </p:nvSpPr>
        <p:spPr>
          <a:xfrm>
            <a:off x="1255453" y="4661236"/>
            <a:ext cx="6627620" cy="1569660"/>
          </a:xfrm>
          <a:prstGeom prst="rect">
            <a:avLst/>
          </a:prstGeom>
        </p:spPr>
        <p:txBody>
          <a:bodyPr wrap="square">
            <a:spAutoFit/>
          </a:bodyPr>
          <a:lstStyle/>
          <a:p>
            <a:r>
              <a:rPr lang="en-US" sz="2400" dirty="0"/>
              <a:t>Boje, D. M. (1995). Stories of the storytelling organization: A postmodern analysis of Disney as “Tamara-Land”. Academy of Management journal, 38(4), 997-1035</a:t>
            </a:r>
            <a:r>
              <a:rPr lang="en-US" sz="2400" dirty="0" smtClean="0"/>
              <a:t>. </a:t>
            </a:r>
            <a:r>
              <a:rPr lang="en-US" sz="2400" b="1" dirty="0" smtClean="0"/>
              <a:t>Cited by 1513</a:t>
            </a:r>
            <a:endParaRPr lang="en-US" sz="2400" dirty="0"/>
          </a:p>
        </p:txBody>
      </p:sp>
      <p:sp>
        <p:nvSpPr>
          <p:cNvPr id="7" name="Slide Number Placeholder 6"/>
          <p:cNvSpPr>
            <a:spLocks noGrp="1"/>
          </p:cNvSpPr>
          <p:nvPr>
            <p:ph type="sldNum" sz="quarter" idx="12"/>
          </p:nvPr>
        </p:nvSpPr>
        <p:spPr/>
        <p:txBody>
          <a:bodyPr/>
          <a:lstStyle/>
          <a:p>
            <a:fld id="{D12AA694-00EB-4F4B-AABB-6F50FB178914}" type="slidenum">
              <a:rPr lang="en-US" smtClean="0"/>
              <a:t>18</a:t>
            </a:fld>
            <a:endParaRPr lang="en-US"/>
          </a:p>
        </p:txBody>
      </p:sp>
    </p:spTree>
    <p:extLst>
      <p:ext uri="{BB962C8B-B14F-4D97-AF65-F5344CB8AC3E}">
        <p14:creationId xmlns:p14="http://schemas.microsoft.com/office/powerpoint/2010/main" val="2133973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move to annual publication outcome measurement is ridiculous</a:t>
            </a:r>
            <a:endParaRPr lang="en-US" sz="4000" dirty="0"/>
          </a:p>
        </p:txBody>
      </p:sp>
      <p:sp>
        <p:nvSpPr>
          <p:cNvPr id="3" name="Content Placeholder 2"/>
          <p:cNvSpPr>
            <a:spLocks noGrp="1"/>
          </p:cNvSpPr>
          <p:nvPr>
            <p:ph idx="1"/>
          </p:nvPr>
        </p:nvSpPr>
        <p:spPr>
          <a:xfrm>
            <a:off x="193268" y="1905000"/>
            <a:ext cx="8669458" cy="4114800"/>
          </a:xfrm>
        </p:spPr>
        <p:txBody>
          <a:bodyPr>
            <a:normAutofit/>
          </a:bodyPr>
          <a:lstStyle/>
          <a:p>
            <a:r>
              <a:rPr lang="en-US" dirty="0" smtClean="0"/>
              <a:t>It takes a decade to build reputation and acceptance of a theory in mainstream top tier journals</a:t>
            </a:r>
          </a:p>
          <a:p>
            <a:r>
              <a:rPr lang="en-US" dirty="0" smtClean="0"/>
              <a:t>ADVICE: Build momentum in the newer journals that handle the creative and fresh concepts, so other scholars pick up on it and give it a mention in a top tier journal</a:t>
            </a:r>
          </a:p>
          <a:p>
            <a:r>
              <a:rPr lang="en-US" dirty="0" smtClean="0"/>
              <a:t>STORY</a:t>
            </a:r>
            <a:r>
              <a:rPr lang="en-US" sz="3200" dirty="0" smtClean="0"/>
              <a:t>: It took 12 years </a:t>
            </a:r>
            <a:r>
              <a:rPr lang="en-US" dirty="0" smtClean="0"/>
              <a:t>to get Antenarrative into top tier journals such as ORGANIZATIONAL RESEARCH METHODS, HUMAN RELATIONS, &amp; JOURNAL OF INTERNATIONAL BUSINESS </a:t>
            </a:r>
          </a:p>
        </p:txBody>
      </p:sp>
    </p:spTree>
    <p:extLst>
      <p:ext uri="{BB962C8B-B14F-4D97-AF65-F5344CB8AC3E}">
        <p14:creationId xmlns:p14="http://schemas.microsoft.com/office/powerpoint/2010/main" val="391783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Antenarrative</a:t>
            </a:r>
            <a:endParaRPr lang="en-US" dirty="0"/>
          </a:p>
        </p:txBody>
      </p:sp>
      <p:sp>
        <p:nvSpPr>
          <p:cNvPr id="3" name="Content Placeholder 2"/>
          <p:cNvSpPr>
            <a:spLocks noGrp="1"/>
          </p:cNvSpPr>
          <p:nvPr>
            <p:ph idx="1"/>
          </p:nvPr>
        </p:nvSpPr>
        <p:spPr/>
        <p:txBody>
          <a:bodyPr/>
          <a:lstStyle/>
          <a:p>
            <a:pPr marL="0" indent="0">
              <a:buNone/>
            </a:pPr>
            <a:r>
              <a:rPr lang="en-US" dirty="0"/>
              <a:t>Antenarrative learning is important to organization. “In the absence of [antenarrative] learning, companies—and individuals—simply repeat old practices. Change remains cosmetic, and improvements are tighter fortuitous or short-lived: (Garvin, 1993: 2, bracketed addition, ours).</a:t>
            </a:r>
            <a:r>
              <a:rPr lang="en-US" dirty="0"/>
              <a:t> </a:t>
            </a:r>
          </a:p>
        </p:txBody>
      </p:sp>
    </p:spTree>
    <p:extLst>
      <p:ext uri="{BB962C8B-B14F-4D97-AF65-F5344CB8AC3E}">
        <p14:creationId xmlns:p14="http://schemas.microsoft.com/office/powerpoint/2010/main" val="784926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3"/>
            <a:ext cx="8229600" cy="1178857"/>
          </a:xfrm>
        </p:spPr>
        <p:txBody>
          <a:bodyPr>
            <a:noAutofit/>
          </a:bodyPr>
          <a:lstStyle/>
          <a:p>
            <a:r>
              <a:rPr lang="en-NZ" sz="3200" b="1" dirty="0" smtClean="0"/>
              <a:t>Our Academy’s QUALITIATIVE IMPACTS </a:t>
            </a:r>
            <a:r>
              <a:rPr lang="en-NZ" sz="3200" b="1" dirty="0"/>
              <a:t>of your Research on </a:t>
            </a:r>
            <a:r>
              <a:rPr lang="en-NZ" sz="3200" b="1" dirty="0" smtClean="0"/>
              <a:t>PRACTICE</a:t>
            </a:r>
            <a:r>
              <a:rPr lang="en-US" sz="3200" dirty="0"/>
              <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NZ" i="1" dirty="0"/>
              <a:t>Please provide examples/details of changes in business performance/practices arising from your research </a:t>
            </a:r>
            <a:endParaRPr lang="en-NZ" i="1" dirty="0" smtClean="0"/>
          </a:p>
          <a:p>
            <a:endParaRPr lang="en-NZ" i="1" dirty="0"/>
          </a:p>
          <a:p>
            <a:r>
              <a:rPr lang="en-NZ" i="1" dirty="0" smtClean="0"/>
              <a:t>I did a sting on smoke shops selling SPICE, fake weed, to get City Council to change the law</a:t>
            </a:r>
          </a:p>
          <a:p>
            <a:endParaRPr lang="en-NZ" i="1" dirty="0"/>
          </a:p>
          <a:p>
            <a:r>
              <a:rPr lang="en-NZ" i="1" dirty="0"/>
              <a:t>I worked with homeless veterans to introduce a drug policity, to stop the sale at the point of sale, the Smoke Shop selling SPICE, K-2, Bath Salts laced with who knows what designer chemicals.</a:t>
            </a:r>
            <a:endParaRPr lang="en-US" dirty="0"/>
          </a:p>
          <a:p>
            <a:endParaRPr lang="en-NZ" i="1" dirty="0" smtClean="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20</a:t>
            </a:fld>
            <a:endParaRPr lang="en-US"/>
          </a:p>
        </p:txBody>
      </p:sp>
    </p:spTree>
    <p:extLst>
      <p:ext uri="{BB962C8B-B14F-4D97-AF65-F5344CB8AC3E}">
        <p14:creationId xmlns:p14="http://schemas.microsoft.com/office/powerpoint/2010/main" val="402296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990600"/>
          </a:xfrm>
        </p:spPr>
        <p:txBody>
          <a:bodyPr>
            <a:normAutofit fontScale="90000"/>
          </a:bodyPr>
          <a:lstStyle/>
          <a:p>
            <a:r>
              <a:rPr lang="en-NZ" b="1" dirty="0"/>
              <a:t>IMPACTS of your Research on SOCIETY</a:t>
            </a:r>
            <a:r>
              <a:rPr lang="en-US" dirty="0"/>
              <a:t/>
            </a:r>
            <a:br>
              <a:rPr lang="en-US" dirty="0"/>
            </a:br>
            <a:endParaRPr lang="en-US" dirty="0"/>
          </a:p>
        </p:txBody>
      </p:sp>
      <p:sp>
        <p:nvSpPr>
          <p:cNvPr id="3" name="Content Placeholder 2"/>
          <p:cNvSpPr>
            <a:spLocks noGrp="1"/>
          </p:cNvSpPr>
          <p:nvPr>
            <p:ph idx="1"/>
          </p:nvPr>
        </p:nvSpPr>
        <p:spPr>
          <a:xfrm>
            <a:off x="457200" y="1600200"/>
            <a:ext cx="8229600" cy="1509441"/>
          </a:xfrm>
        </p:spPr>
        <p:txBody>
          <a:bodyPr/>
          <a:lstStyle/>
          <a:p>
            <a:r>
              <a:rPr lang="en-NZ" i="1" dirty="0" smtClean="0"/>
              <a:t>Please </a:t>
            </a:r>
            <a:r>
              <a:rPr lang="en-NZ" i="1" dirty="0"/>
              <a:t>provide examples/details of the influence of your research on local/regional communities and/or the wider society.</a:t>
            </a:r>
            <a:endParaRPr lang="en-US" dirty="0"/>
          </a:p>
          <a:p>
            <a:endParaRPr lang="en-US" dirty="0" smtClean="0"/>
          </a:p>
          <a:p>
            <a:endParaRPr lang="en-US" dirty="0"/>
          </a:p>
        </p:txBody>
      </p:sp>
      <p:sp>
        <p:nvSpPr>
          <p:cNvPr id="4" name="Rectangle 3"/>
          <p:cNvSpPr/>
          <p:nvPr/>
        </p:nvSpPr>
        <p:spPr>
          <a:xfrm>
            <a:off x="583930" y="2967335"/>
            <a:ext cx="8102869" cy="1569660"/>
          </a:xfrm>
          <a:prstGeom prst="rect">
            <a:avLst/>
          </a:prstGeom>
        </p:spPr>
        <p:txBody>
          <a:bodyPr wrap="square">
            <a:spAutoFit/>
          </a:bodyPr>
          <a:lstStyle/>
          <a:p>
            <a:r>
              <a:rPr lang="en-US" sz="2400" dirty="0"/>
              <a:t>Jeanne Flora, David Boje, Grace Ann Rosile, Kenneth Hacker. (2016). Journal of Veterans Studies. </a:t>
            </a:r>
            <a:r>
              <a:rPr lang="en-US" sz="2400" dirty="0" err="1"/>
              <a:t>Vol</a:t>
            </a:r>
            <a:r>
              <a:rPr lang="en-US" sz="2400" dirty="0"/>
              <a:t> 1, No 1 </a:t>
            </a:r>
            <a:r>
              <a:rPr lang="en-US" sz="2400" dirty="0">
                <a:hlinkClick r:id="rId2"/>
              </a:rPr>
              <a:t>http://veteransstudies.org/journal/index.php?journal=jvs&amp;page=issue&amp;op=view&amp;path%5B%5D=</a:t>
            </a:r>
            <a:r>
              <a:rPr lang="en-US" sz="2400" dirty="0" smtClean="0">
                <a:hlinkClick r:id="rId2"/>
              </a:rPr>
              <a:t>1</a:t>
            </a:r>
            <a:r>
              <a:rPr lang="en-US" sz="2400" dirty="0" smtClean="0"/>
              <a:t>  </a:t>
            </a:r>
            <a:endParaRPr lang="en-US" sz="2400" dirty="0"/>
          </a:p>
        </p:txBody>
      </p:sp>
      <p:sp>
        <p:nvSpPr>
          <p:cNvPr id="5" name="Rectangle 4"/>
          <p:cNvSpPr/>
          <p:nvPr/>
        </p:nvSpPr>
        <p:spPr>
          <a:xfrm>
            <a:off x="583930" y="4741338"/>
            <a:ext cx="7547314" cy="1569660"/>
          </a:xfrm>
          <a:prstGeom prst="rect">
            <a:avLst/>
          </a:prstGeom>
        </p:spPr>
        <p:txBody>
          <a:bodyPr wrap="square">
            <a:spAutoFit/>
          </a:bodyPr>
          <a:lstStyle/>
          <a:p>
            <a:r>
              <a:rPr lang="en-US" sz="2400" dirty="0"/>
              <a:t> Boje, D. M.; Hillon, Yue. 2017. "The Dialectical Development of “Storytelling” Learning Organizations: A Case Study of a Public Research </a:t>
            </a:r>
            <a:r>
              <a:rPr lang="en-US" sz="2400" dirty="0" smtClean="0"/>
              <a:t>University” its death spiral: can we reverse it?</a:t>
            </a:r>
            <a:endParaRPr lang="en-US" sz="2400" dirty="0"/>
          </a:p>
        </p:txBody>
      </p:sp>
      <p:sp>
        <p:nvSpPr>
          <p:cNvPr id="6" name="Slide Number Placeholder 5"/>
          <p:cNvSpPr>
            <a:spLocks noGrp="1"/>
          </p:cNvSpPr>
          <p:nvPr>
            <p:ph type="sldNum" sz="quarter" idx="12"/>
          </p:nvPr>
        </p:nvSpPr>
        <p:spPr/>
        <p:txBody>
          <a:bodyPr/>
          <a:lstStyle/>
          <a:p>
            <a:fld id="{D12AA694-00EB-4F4B-AABB-6F50FB178914}" type="slidenum">
              <a:rPr lang="en-US" smtClean="0"/>
              <a:t>21</a:t>
            </a:fld>
            <a:endParaRPr lang="en-US"/>
          </a:p>
        </p:txBody>
      </p:sp>
    </p:spTree>
    <p:extLst>
      <p:ext uri="{BB962C8B-B14F-4D97-AF65-F5344CB8AC3E}">
        <p14:creationId xmlns:p14="http://schemas.microsoft.com/office/powerpoint/2010/main" val="2164626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a:t>
            </a:r>
            <a:endParaRPr lang="en-US" dirty="0"/>
          </a:p>
        </p:txBody>
      </p:sp>
      <p:sp>
        <p:nvSpPr>
          <p:cNvPr id="3" name="Content Placeholder 2"/>
          <p:cNvSpPr>
            <a:spLocks noGrp="1"/>
          </p:cNvSpPr>
          <p:nvPr>
            <p:ph idx="1"/>
          </p:nvPr>
        </p:nvSpPr>
        <p:spPr>
          <a:xfrm>
            <a:off x="571499" y="1905000"/>
            <a:ext cx="8153177" cy="4694142"/>
          </a:xfrm>
        </p:spPr>
        <p:txBody>
          <a:bodyPr/>
          <a:lstStyle/>
          <a:p>
            <a:pPr>
              <a:buFont typeface="+mj-lt"/>
              <a:buAutoNum type="arabicPeriod"/>
            </a:pPr>
            <a:r>
              <a:rPr lang="en-US" dirty="0"/>
              <a:t>Don’t let the university &amp; academy Outcomes </a:t>
            </a:r>
            <a:r>
              <a:rPr lang="en-US" dirty="0" err="1"/>
              <a:t>Asessment</a:t>
            </a:r>
            <a:r>
              <a:rPr lang="en-US" dirty="0"/>
              <a:t> define your path</a:t>
            </a:r>
          </a:p>
          <a:p>
            <a:pPr>
              <a:buFont typeface="+mj-lt"/>
              <a:buAutoNum type="arabicPeriod"/>
            </a:pPr>
            <a:r>
              <a:rPr lang="en-US" dirty="0" smtClean="0"/>
              <a:t>Write for the Long-term</a:t>
            </a:r>
          </a:p>
          <a:p>
            <a:pPr>
              <a:buFont typeface="+mj-lt"/>
              <a:buAutoNum type="arabicPeriod"/>
            </a:pPr>
            <a:r>
              <a:rPr lang="en-US" dirty="0" smtClean="0"/>
              <a:t>Do something that Matters to You</a:t>
            </a:r>
          </a:p>
          <a:p>
            <a:pPr>
              <a:buFont typeface="+mj-lt"/>
              <a:buAutoNum type="arabicPeriod"/>
            </a:pPr>
            <a:r>
              <a:rPr lang="en-US" dirty="0" smtClean="0"/>
              <a:t>Make a difference in the World with your writing</a:t>
            </a:r>
          </a:p>
          <a:p>
            <a:pPr>
              <a:buFont typeface="+mj-lt"/>
              <a:buAutoNum type="arabicPeriod"/>
            </a:pPr>
            <a:r>
              <a:rPr lang="en-US" dirty="0" smtClean="0"/>
              <a:t>Always have a Plan B when you submit to Top Tier</a:t>
            </a:r>
          </a:p>
          <a:p>
            <a:pPr>
              <a:buFont typeface="+mj-lt"/>
              <a:buAutoNum type="arabicPeriod"/>
            </a:pPr>
            <a:r>
              <a:rPr lang="en-US" dirty="0" smtClean="0"/>
              <a:t>Work on the Writers Block that Rejection Brings</a:t>
            </a:r>
          </a:p>
          <a:p>
            <a:pPr>
              <a:buFont typeface="+mj-lt"/>
              <a:buAutoNum type="arabicPeriod"/>
            </a:pPr>
            <a:r>
              <a:rPr lang="en-US" dirty="0" smtClean="0"/>
              <a:t>Take Time to Celebrate each Small Win</a:t>
            </a:r>
          </a:p>
        </p:txBody>
      </p:sp>
    </p:spTree>
    <p:extLst>
      <p:ext uri="{BB962C8B-B14F-4D97-AF65-F5344CB8AC3E}">
        <p14:creationId xmlns:p14="http://schemas.microsoft.com/office/powerpoint/2010/main" val="4221991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389021"/>
          </a:xfrm>
        </p:spPr>
        <p:txBody>
          <a:bodyPr>
            <a:normAutofit fontScale="90000"/>
          </a:bodyPr>
          <a:lstStyle/>
          <a:p>
            <a:r>
              <a:rPr lang="en-US" b="1" dirty="0" smtClean="0"/>
              <a:t>Q &amp; A</a:t>
            </a:r>
            <a:endParaRPr lang="en-US" b="1" dirty="0"/>
          </a:p>
        </p:txBody>
      </p:sp>
      <p:sp>
        <p:nvSpPr>
          <p:cNvPr id="3" name="Slide Number Placeholder 2"/>
          <p:cNvSpPr>
            <a:spLocks noGrp="1"/>
          </p:cNvSpPr>
          <p:nvPr>
            <p:ph type="sldNum" sz="quarter" idx="12"/>
          </p:nvPr>
        </p:nvSpPr>
        <p:spPr/>
        <p:txBody>
          <a:bodyPr/>
          <a:lstStyle/>
          <a:p>
            <a:fld id="{D12AA694-00EB-4F4B-AABB-6F50FB178914}" type="slidenum">
              <a:rPr lang="en-US" smtClean="0"/>
              <a:t>23</a:t>
            </a:fld>
            <a:endParaRPr lang="en-US"/>
          </a:p>
        </p:txBody>
      </p:sp>
      <p:sp>
        <p:nvSpPr>
          <p:cNvPr id="5" name="Rectangle 4"/>
          <p:cNvSpPr/>
          <p:nvPr/>
        </p:nvSpPr>
        <p:spPr>
          <a:xfrm>
            <a:off x="2286000" y="1209540"/>
            <a:ext cx="4572000" cy="615553"/>
          </a:xfrm>
          <a:prstGeom prst="rect">
            <a:avLst/>
          </a:prstGeom>
        </p:spPr>
        <p:txBody>
          <a:bodyPr>
            <a:spAutoFit/>
          </a:bodyPr>
          <a:lstStyle/>
          <a:p>
            <a:r>
              <a:rPr lang="en-US" sz="1600" dirty="0"/>
              <a:t>Slides &amp; books to download at </a:t>
            </a:r>
            <a:r>
              <a:rPr lang="en-US" b="1" dirty="0" smtClean="0">
                <a:hlinkClick r:id="rId2"/>
              </a:rPr>
              <a:t>http://davidboje.com/Italy</a:t>
            </a:r>
            <a:r>
              <a:rPr lang="en-US" b="1" dirty="0" smtClean="0"/>
              <a:t> </a:t>
            </a:r>
            <a:endParaRPr lang="en-US" b="1" dirty="0"/>
          </a:p>
        </p:txBody>
      </p:sp>
      <p:pic>
        <p:nvPicPr>
          <p:cNvPr id="6" name="Picture 5"/>
          <p:cNvPicPr>
            <a:picLocks noChangeAspect="1"/>
          </p:cNvPicPr>
          <p:nvPr/>
        </p:nvPicPr>
        <p:blipFill>
          <a:blip r:embed="rId3"/>
          <a:stretch>
            <a:fillRect/>
          </a:stretch>
        </p:blipFill>
        <p:spPr>
          <a:xfrm>
            <a:off x="1518535" y="2053882"/>
            <a:ext cx="6617709" cy="4279500"/>
          </a:xfrm>
          <a:prstGeom prst="rect">
            <a:avLst/>
          </a:prstGeom>
        </p:spPr>
      </p:pic>
    </p:spTree>
    <p:extLst>
      <p:ext uri="{BB962C8B-B14F-4D97-AF65-F5344CB8AC3E}">
        <p14:creationId xmlns:p14="http://schemas.microsoft.com/office/powerpoint/2010/main" val="344559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3100" y="0"/>
            <a:ext cx="7779774" cy="6858000"/>
          </a:xfrm>
          <a:prstGeom prst="rect">
            <a:avLst/>
          </a:prstGeom>
        </p:spPr>
      </p:pic>
    </p:spTree>
    <p:extLst>
      <p:ext uri="{BB962C8B-B14F-4D97-AF65-F5344CB8AC3E}">
        <p14:creationId xmlns:p14="http://schemas.microsoft.com/office/powerpoint/2010/main" val="417965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1358900"/>
            <a:ext cx="8953500" cy="4140200"/>
          </a:xfrm>
          <a:prstGeom prst="rect">
            <a:avLst/>
          </a:prstGeom>
        </p:spPr>
      </p:pic>
    </p:spTree>
    <p:extLst>
      <p:ext uri="{BB962C8B-B14F-4D97-AF65-F5344CB8AC3E}">
        <p14:creationId xmlns:p14="http://schemas.microsoft.com/office/powerpoint/2010/main" val="319866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 write</a:t>
            </a:r>
            <a:endParaRPr lang="en-US" dirty="0"/>
          </a:p>
        </p:txBody>
      </p:sp>
      <p:sp>
        <p:nvSpPr>
          <p:cNvPr id="3" name="Content Placeholder 2"/>
          <p:cNvSpPr>
            <a:spLocks noGrp="1"/>
          </p:cNvSpPr>
          <p:nvPr>
            <p:ph idx="1"/>
          </p:nvPr>
        </p:nvSpPr>
        <p:spPr/>
        <p:txBody>
          <a:bodyPr/>
          <a:lstStyle/>
          <a:p>
            <a:pPr marL="0" indent="0">
              <a:buNone/>
            </a:pPr>
            <a:r>
              <a:rPr lang="en-US" dirty="0"/>
              <a:t>Six main approaches to learning organization theory and praxis are considered. </a:t>
            </a:r>
            <a:r>
              <a:rPr lang="en-US" dirty="0" err="1"/>
              <a:t>Senge’s</a:t>
            </a:r>
            <a:r>
              <a:rPr lang="en-US" dirty="0"/>
              <a:t> Fifth Discipline, Nonaka, knowledge management, the Total Quality Management movement (TQM), Garvin’s scientistic approach, Argyris and </a:t>
            </a:r>
            <a:r>
              <a:rPr lang="en-US" dirty="0" err="1"/>
              <a:t>Schon’s</a:t>
            </a:r>
            <a:r>
              <a:rPr lang="en-US" dirty="0"/>
              <a:t> double loop learning, and various renditions of socio-technical-systems</a:t>
            </a:r>
            <a:r>
              <a:rPr lang="en-US" dirty="0"/>
              <a:t> </a:t>
            </a:r>
          </a:p>
        </p:txBody>
      </p:sp>
    </p:spTree>
    <p:extLst>
      <p:ext uri="{BB962C8B-B14F-4D97-AF65-F5344CB8AC3E}">
        <p14:creationId xmlns:p14="http://schemas.microsoft.com/office/powerpoint/2010/main" val="53269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problematize</a:t>
            </a:r>
            <a:endParaRPr lang="en-US" dirty="0"/>
          </a:p>
        </p:txBody>
      </p:sp>
      <p:sp>
        <p:nvSpPr>
          <p:cNvPr id="3" name="Content Placeholder 2"/>
          <p:cNvSpPr>
            <a:spLocks noGrp="1"/>
          </p:cNvSpPr>
          <p:nvPr>
            <p:ph idx="1"/>
          </p:nvPr>
        </p:nvSpPr>
        <p:spPr/>
        <p:txBody>
          <a:bodyPr/>
          <a:lstStyle/>
          <a:p>
            <a:pPr marL="0" indent="0">
              <a:buNone/>
            </a:pPr>
            <a:r>
              <a:rPr lang="en-US" dirty="0"/>
              <a:t>There is a problem in each of the six learning organization approach. After all is said and done, each one, is ‘business-as-usual’ despite the flexible project coupes, the learning was contextualized in a socioeconomic hegemony that privilege profiteering.  As </a:t>
            </a:r>
            <a:r>
              <a:rPr lang="en-US" dirty="0" err="1"/>
              <a:t>Cressey</a:t>
            </a:r>
            <a:r>
              <a:rPr lang="en-US" dirty="0"/>
              <a:t>, </a:t>
            </a:r>
            <a:r>
              <a:rPr lang="en-US" dirty="0" err="1"/>
              <a:t>Boud</a:t>
            </a:r>
            <a:r>
              <a:rPr lang="en-US" dirty="0"/>
              <a:t>, and Docherty (2006: 22) put its “If all it does is address organizational problems, however, and does not nurture the group, it is probably inefficiently sustainability.” </a:t>
            </a:r>
            <a:endParaRPr lang="en-US" dirty="0"/>
          </a:p>
        </p:txBody>
      </p:sp>
    </p:spTree>
    <p:extLst>
      <p:ext uri="{BB962C8B-B14F-4D97-AF65-F5344CB8AC3E}">
        <p14:creationId xmlns:p14="http://schemas.microsoft.com/office/powerpoint/2010/main" val="311019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Critique</a:t>
            </a:r>
            <a:endParaRPr lang="en-US" dirty="0"/>
          </a:p>
        </p:txBody>
      </p:sp>
      <p:sp>
        <p:nvSpPr>
          <p:cNvPr id="3" name="Content Placeholder 2"/>
          <p:cNvSpPr>
            <a:spLocks noGrp="1"/>
          </p:cNvSpPr>
          <p:nvPr>
            <p:ph idx="1"/>
          </p:nvPr>
        </p:nvSpPr>
        <p:spPr/>
        <p:txBody>
          <a:bodyPr/>
          <a:lstStyle/>
          <a:p>
            <a:pPr marL="0" indent="0">
              <a:buNone/>
            </a:pPr>
            <a:r>
              <a:rPr lang="en-US" dirty="0"/>
              <a:t>What these six approaches to learning organization fail to consider is the how people’s working lives are dominated by the reining economic paradigm (neoliberalism profiteering) and how managerial mechanisms of control prevent learning organization aspirants form moving out of Post-Fordist, market forces, that have morphed in the current wave of Liquid Modernity. </a:t>
            </a:r>
            <a:endParaRPr lang="en-US" dirty="0"/>
          </a:p>
        </p:txBody>
      </p:sp>
    </p:spTree>
    <p:extLst>
      <p:ext uri="{BB962C8B-B14F-4D97-AF65-F5344CB8AC3E}">
        <p14:creationId xmlns:p14="http://schemas.microsoft.com/office/powerpoint/2010/main" val="405307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again</a:t>
            </a:r>
            <a:endParaRPr lang="en-US" dirty="0"/>
          </a:p>
        </p:txBody>
      </p:sp>
      <p:sp>
        <p:nvSpPr>
          <p:cNvPr id="3" name="Content Placeholder 2"/>
          <p:cNvSpPr>
            <a:spLocks noGrp="1"/>
          </p:cNvSpPr>
          <p:nvPr>
            <p:ph idx="1"/>
          </p:nvPr>
        </p:nvSpPr>
        <p:spPr/>
        <p:txBody>
          <a:bodyPr/>
          <a:lstStyle/>
          <a:p>
            <a:pPr marL="0" indent="0">
              <a:buNone/>
            </a:pPr>
            <a:r>
              <a:rPr lang="en-US" dirty="0"/>
              <a:t>The hegemonic discursive practices of neoliberalism, its self-serving ‘progress narrative ’that rationalizes profiteering, in ways that oppress groups of people, prevent a learning organization from emerging that could feasibly address the planetary boundaries being exceeded in 6th Extinction</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46334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Antenarrative Bet</a:t>
            </a:r>
            <a:endParaRPr lang="en-US" dirty="0"/>
          </a:p>
        </p:txBody>
      </p:sp>
      <p:sp>
        <p:nvSpPr>
          <p:cNvPr id="3" name="Content Placeholder 2"/>
          <p:cNvSpPr>
            <a:spLocks noGrp="1"/>
          </p:cNvSpPr>
          <p:nvPr>
            <p:ph idx="1"/>
          </p:nvPr>
        </p:nvSpPr>
        <p:spPr/>
        <p:txBody>
          <a:bodyPr/>
          <a:lstStyle/>
          <a:p>
            <a:pPr marL="0" indent="0">
              <a:buNone/>
            </a:pPr>
            <a:r>
              <a:rPr lang="en-US" dirty="0"/>
              <a:t>Antenarrative processes that are counter-hegemonic, have the potential to create new ways of noticing the 6th Extinction, the planetary boundaries, and to develop a learning organization rather that can rein in current waves of globalization rooted in profiteering that is harmful to people and planet. In the 6th Extinction the planet will survive, but with so few species, the survival of humanity is doubtful. </a:t>
            </a:r>
          </a:p>
          <a:p>
            <a:pPr marL="0" indent="0">
              <a:buNone/>
            </a:pPr>
            <a:endParaRPr lang="en-US" dirty="0"/>
          </a:p>
        </p:txBody>
      </p:sp>
    </p:spTree>
    <p:extLst>
      <p:ext uri="{BB962C8B-B14F-4D97-AF65-F5344CB8AC3E}">
        <p14:creationId xmlns:p14="http://schemas.microsoft.com/office/powerpoint/2010/main" val="2580918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51</TotalTime>
  <Words>1552</Words>
  <Application>Microsoft Macintosh PowerPoint</Application>
  <PresentationFormat>On-screen Show (4:3)</PresentationFormat>
  <Paragraphs>99</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Travelogue</vt:lpstr>
      <vt:lpstr>How to Publish in a Top Journal and Handle Writer’s Block?</vt:lpstr>
      <vt:lpstr>Antenarrative</vt:lpstr>
      <vt:lpstr>PowerPoint Presentation</vt:lpstr>
      <vt:lpstr>PowerPoint Presentation</vt:lpstr>
      <vt:lpstr>Today I write</vt:lpstr>
      <vt:lpstr>First problematize</vt:lpstr>
      <vt:lpstr>Then Critique</vt:lpstr>
      <vt:lpstr>And again</vt:lpstr>
      <vt:lpstr>Make Antenarrative Bet</vt:lpstr>
      <vt:lpstr>And step 2</vt:lpstr>
      <vt:lpstr>The Essence of Scholarly Impact | BizEd Magazine bized.aacsb.edu </vt:lpstr>
      <vt:lpstr>Writer’s Block</vt:lpstr>
      <vt:lpstr>University wants Impact Factors, and it gives me writer’s block to focus on SHORT TERM H-Index &amp; i10-Index</vt:lpstr>
      <vt:lpstr>You are your Numeric? – give me writers block</vt:lpstr>
      <vt:lpstr>Story of Academy of Management Publication</vt:lpstr>
      <vt:lpstr>How to overcome writer’s block?</vt:lpstr>
      <vt:lpstr>1. Give yourself permission to write first, edit later  2. Have place &amp; time to write each day 3. Write FAST as much as you can in 5 minutes 4. Turn idea into a living story </vt:lpstr>
      <vt:lpstr>You are your Citation Impact on Jan 17 2018 – give me writers block</vt:lpstr>
      <vt:lpstr>The move to annual publication outcome measurement is ridiculous</vt:lpstr>
      <vt:lpstr>Our Academy’s QUALITIATIVE IMPACTS of your Research on PRACTICE </vt:lpstr>
      <vt:lpstr>IMPACTS of your Research on SOCIETY </vt:lpstr>
      <vt:lpstr>Advice</vt:lpstr>
      <vt:lpstr>Q &amp; A</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Publish in a Top Journal and Handle Writer’s Block?</dc:title>
  <dc:creator>David Boje</dc:creator>
  <cp:lastModifiedBy>David Boje</cp:lastModifiedBy>
  <cp:revision>7</cp:revision>
  <dcterms:created xsi:type="dcterms:W3CDTF">2018-04-09T13:29:22Z</dcterms:created>
  <dcterms:modified xsi:type="dcterms:W3CDTF">2018-04-23T12:26:46Z</dcterms:modified>
</cp:coreProperties>
</file>